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conomica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15B6FFC-EEBE-402D-B574-4CA83F0B4E67}">
  <a:tblStyle styleId="{215B6FFC-EEBE-402D-B574-4CA83F0B4E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ko" sz="1100">
                <a:solidFill>
                  <a:schemeClr val="dk1"/>
                </a:solidFill>
              </a:rPr>
              <a:t>기존 GAN model에서 Noise Z 와 Condition Y concat하여 원하는 이미지를 생성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/>
            </a:lvl1pPr>
            <a:lvl2pPr lvl="1" algn="ctr">
              <a:spcBef>
                <a:spcPts val="0"/>
              </a:spcBef>
              <a:buSzPts val="4200"/>
              <a:buNone/>
              <a:defRPr/>
            </a:lvl2pPr>
            <a:lvl3pPr lvl="2" algn="ctr">
              <a:spcBef>
                <a:spcPts val="0"/>
              </a:spcBef>
              <a:buSzPts val="4200"/>
              <a:buNone/>
              <a:defRPr/>
            </a:lvl3pPr>
            <a:lvl4pPr lvl="3" algn="ctr">
              <a:spcBef>
                <a:spcPts val="0"/>
              </a:spcBef>
              <a:buSzPts val="4200"/>
              <a:buNone/>
              <a:defRPr/>
            </a:lvl4pPr>
            <a:lvl5pPr lvl="4" algn="ctr">
              <a:spcBef>
                <a:spcPts val="0"/>
              </a:spcBef>
              <a:buSzPts val="4200"/>
              <a:buNone/>
              <a:defRPr/>
            </a:lvl5pPr>
            <a:lvl6pPr lvl="5" algn="ctr">
              <a:spcBef>
                <a:spcPts val="0"/>
              </a:spcBef>
              <a:buSzPts val="4200"/>
              <a:buNone/>
              <a:defRPr/>
            </a:lvl6pPr>
            <a:lvl7pPr lvl="6" algn="ctr">
              <a:spcBef>
                <a:spcPts val="0"/>
              </a:spcBef>
              <a:buSzPts val="4200"/>
              <a:buNone/>
              <a:defRPr/>
            </a:lvl7pPr>
            <a:lvl8pPr lvl="7" algn="ctr">
              <a:spcBef>
                <a:spcPts val="0"/>
              </a:spcBef>
              <a:buSzPts val="4200"/>
              <a:buNone/>
              <a:defRPr/>
            </a:lvl8pPr>
            <a:lvl9pPr lvl="8" algn="ctr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/>
            </a:lvl1pPr>
            <a:lvl2pPr lvl="1" algn="ctr">
              <a:spcBef>
                <a:spcPts val="0"/>
              </a:spcBef>
              <a:buSzPts val="4200"/>
              <a:buNone/>
              <a:defRPr/>
            </a:lvl2pPr>
            <a:lvl3pPr lvl="2" algn="ctr">
              <a:spcBef>
                <a:spcPts val="0"/>
              </a:spcBef>
              <a:buSzPts val="4200"/>
              <a:buNone/>
              <a:defRPr/>
            </a:lvl3pPr>
            <a:lvl4pPr lvl="3" algn="ctr">
              <a:spcBef>
                <a:spcPts val="0"/>
              </a:spcBef>
              <a:buSzPts val="4200"/>
              <a:buNone/>
              <a:defRPr/>
            </a:lvl4pPr>
            <a:lvl5pPr lvl="4" algn="ctr">
              <a:spcBef>
                <a:spcPts val="0"/>
              </a:spcBef>
              <a:buSzPts val="4200"/>
              <a:buNone/>
              <a:defRPr/>
            </a:lvl5pPr>
            <a:lvl6pPr lvl="5" algn="ctr">
              <a:spcBef>
                <a:spcPts val="0"/>
              </a:spcBef>
              <a:buSzPts val="4200"/>
              <a:buNone/>
              <a:defRPr/>
            </a:lvl6pPr>
            <a:lvl7pPr lvl="6" algn="ctr">
              <a:spcBef>
                <a:spcPts val="0"/>
              </a:spcBef>
              <a:buSzPts val="4200"/>
              <a:buNone/>
              <a:defRPr/>
            </a:lvl7pPr>
            <a:lvl8pPr lvl="7" algn="ctr">
              <a:spcBef>
                <a:spcPts val="0"/>
              </a:spcBef>
              <a:buSzPts val="4200"/>
              <a:buNone/>
              <a:defRPr/>
            </a:lvl8pPr>
            <a:lvl9pPr lvl="8" algn="ctr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Relationship Id="rId4" Type="http://schemas.openxmlformats.org/officeDocument/2006/relationships/image" Target="../media/image15.gif"/><Relationship Id="rId5" Type="http://schemas.openxmlformats.org/officeDocument/2006/relationships/image" Target="../media/image12.gif"/><Relationship Id="rId6" Type="http://schemas.openxmlformats.org/officeDocument/2006/relationships/image" Target="../media/image11.gif"/><Relationship Id="rId7" Type="http://schemas.openxmlformats.org/officeDocument/2006/relationships/image" Target="../media/image14.gif"/><Relationship Id="rId8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gif"/><Relationship Id="rId4" Type="http://schemas.openxmlformats.org/officeDocument/2006/relationships/image" Target="../media/image13.gif"/><Relationship Id="rId5" Type="http://schemas.openxmlformats.org/officeDocument/2006/relationships/image" Target="../media/image20.gif"/><Relationship Id="rId6" Type="http://schemas.openxmlformats.org/officeDocument/2006/relationships/image" Target="../media/image18.gif"/><Relationship Id="rId7" Type="http://schemas.openxmlformats.org/officeDocument/2006/relationships/image" Target="../media/image25.gif"/><Relationship Id="rId8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gif"/><Relationship Id="rId4" Type="http://schemas.openxmlformats.org/officeDocument/2006/relationships/image" Target="../media/image23.gif"/><Relationship Id="rId5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://web.mit.edu/vondrick/tinyvideo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://web.mit.edu/vondrick/tinyvide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4294967295" type="ctrTitle"/>
          </p:nvPr>
        </p:nvSpPr>
        <p:spPr>
          <a:xfrm>
            <a:off x="68700" y="1154525"/>
            <a:ext cx="8520600" cy="1042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ko"/>
              <a:t>Intended Video Generation   </a:t>
            </a:r>
          </a:p>
          <a:p>
            <a:pPr indent="457200" lvl="0" marL="914400" rtl="0" algn="ctr">
              <a:spcBef>
                <a:spcPts val="0"/>
              </a:spcBef>
              <a:buNone/>
            </a:pPr>
            <a:r>
              <a:rPr lang="ko"/>
              <a:t>using </a:t>
            </a:r>
            <a:r>
              <a:rPr lang="ko"/>
              <a:t>Conditional Video GAN</a:t>
            </a:r>
          </a:p>
        </p:txBody>
      </p:sp>
      <p:sp>
        <p:nvSpPr>
          <p:cNvPr id="63" name="Shape 63"/>
          <p:cNvSpPr txBox="1"/>
          <p:nvPr>
            <p:ph idx="4294967295" type="subTitle"/>
          </p:nvPr>
        </p:nvSpPr>
        <p:spPr>
          <a:xfrm>
            <a:off x="3044700" y="2523605"/>
            <a:ext cx="3054600" cy="70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ko"/>
              <a:t>2012210046 박지홍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ko"/>
              <a:t>2013210017 정상헌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ko"/>
              <a:t>2013210023 김승윤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</a:pPr>
            <a:r>
              <a:rPr lang="ko"/>
              <a:t>Result</a:t>
            </a:r>
          </a:p>
        </p:txBody>
      </p:sp>
      <p:sp>
        <p:nvSpPr>
          <p:cNvPr id="175" name="Shape 175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965850" y="1303325"/>
            <a:ext cx="15711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78" name="Shape 178"/>
          <p:cNvGraphicFramePr/>
          <p:nvPr/>
        </p:nvGraphicFramePr>
        <p:xfrm>
          <a:off x="311700" y="123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{215B6FFC-EEBE-402D-B574-4CA83F0B4E67}</a:tableStyleId>
              </a:tblPr>
              <a:tblGrid>
                <a:gridCol w="1040600"/>
                <a:gridCol w="2444600"/>
                <a:gridCol w="2444600"/>
                <a:gridCol w="2444600"/>
              </a:tblGrid>
              <a:tr h="46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Boxing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Hand waving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Hand clapping</a:t>
                      </a:r>
                    </a:p>
                  </a:txBody>
                  <a:tcPr marT="91425" marB="91425" marR="91425" marL="91425" anchor="ctr"/>
                </a:tc>
              </a:tr>
              <a:tr h="10714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Real Video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0714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Fake Video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79" name="Shape 179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800" y="1855125"/>
            <a:ext cx="1127033" cy="8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725" y="1855125"/>
            <a:ext cx="1127033" cy="8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650" y="1855125"/>
            <a:ext cx="1127033" cy="8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2200" y="2856500"/>
            <a:ext cx="845275" cy="8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8525" y="2856500"/>
            <a:ext cx="845275" cy="8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5363" y="2856500"/>
            <a:ext cx="845275" cy="8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</a:pPr>
            <a:r>
              <a:rPr lang="ko"/>
              <a:t>Result</a:t>
            </a:r>
          </a:p>
        </p:txBody>
      </p:sp>
      <p:sp>
        <p:nvSpPr>
          <p:cNvPr id="191" name="Shape 191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3" name="Shape 193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graphicFrame>
        <p:nvGraphicFramePr>
          <p:cNvPr id="194" name="Shape 194"/>
          <p:cNvGraphicFramePr/>
          <p:nvPr/>
        </p:nvGraphicFramePr>
        <p:xfrm>
          <a:off x="311700" y="123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{215B6FFC-EEBE-402D-B574-4CA83F0B4E67}</a:tableStyleId>
              </a:tblPr>
              <a:tblGrid>
                <a:gridCol w="2093600"/>
                <a:gridCol w="2093600"/>
                <a:gridCol w="2093600"/>
                <a:gridCol w="2093600"/>
              </a:tblGrid>
              <a:tr h="559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Running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Jogging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Walking</a:t>
                      </a:r>
                    </a:p>
                  </a:txBody>
                  <a:tcPr marT="91425" marB="91425" marR="91425" marL="91425" anchor="ctr"/>
                </a:tc>
              </a:tr>
              <a:tr h="1001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Real Video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07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Fake Video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575" y="1871100"/>
            <a:ext cx="11084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649" y="1871100"/>
            <a:ext cx="11084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5850" y="1871100"/>
            <a:ext cx="11084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4400" y="2944850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1125" y="2944850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0200" y="2944850"/>
            <a:ext cx="831300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</a:pPr>
            <a:r>
              <a:rPr lang="ko"/>
              <a:t>Result</a:t>
            </a:r>
          </a:p>
        </p:txBody>
      </p:sp>
      <p:sp>
        <p:nvSpPr>
          <p:cNvPr id="206" name="Shape 206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8" name="Shape 208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graphicFrame>
        <p:nvGraphicFramePr>
          <p:cNvPr id="209" name="Shape 209"/>
          <p:cNvGraphicFramePr/>
          <p:nvPr/>
        </p:nvGraphicFramePr>
        <p:xfrm>
          <a:off x="367575" y="185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{215B6FFC-EEBE-402D-B574-4CA83F0B4E67}</a:tableStyleId>
              </a:tblPr>
              <a:tblGrid>
                <a:gridCol w="2093600"/>
                <a:gridCol w="2093600"/>
                <a:gridCol w="2093600"/>
                <a:gridCol w="2093600"/>
              </a:tblGrid>
              <a:tr h="107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Boxing + Running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Handwaving + Jogging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Handclapping + Walking</a:t>
                      </a:r>
                    </a:p>
                  </a:txBody>
                  <a:tcPr marT="91425" marB="91425" marR="91425" marL="91425" anchor="ctr"/>
                </a:tc>
              </a:tr>
              <a:tr h="107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ko"/>
                        <a:t>Fake Video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875" y="3030950"/>
            <a:ext cx="886700" cy="8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050" y="3058650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7175" y="3030950"/>
            <a:ext cx="886700" cy="8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ko">
                <a:solidFill>
                  <a:schemeClr val="lt2"/>
                </a:solidFill>
              </a:rPr>
              <a:t>“감사합니다”</a:t>
            </a:r>
          </a:p>
        </p:txBody>
      </p:sp>
      <p:cxnSp>
        <p:nvCxnSpPr>
          <p:cNvPr id="218" name="Shape 218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Shape 219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 &amp; 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311700" y="199550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ko"/>
              <a:t>Contents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516150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What we are trying to d</a:t>
            </a:r>
            <a:r>
              <a:rPr lang="ko"/>
              <a:t>o?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Dataset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Video GAN model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Conditional GAN model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Our Model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Results</a:t>
            </a:r>
          </a:p>
          <a:p>
            <a:pPr indent="-342900" lvl="0" marL="457200" rtl="0">
              <a:spcBef>
                <a:spcPts val="0"/>
              </a:spcBef>
              <a:buSzPts val="1800"/>
              <a:buAutoNum type="arabicPeriod"/>
            </a:pPr>
            <a:r>
              <a:rPr lang="ko"/>
              <a:t>Q &amp; A</a:t>
            </a:r>
          </a:p>
        </p:txBody>
      </p:sp>
      <p:cxnSp>
        <p:nvCxnSpPr>
          <p:cNvPr id="72" name="Shape 72"/>
          <p:cNvCxnSpPr/>
          <p:nvPr/>
        </p:nvCxnSpPr>
        <p:spPr>
          <a:xfrm>
            <a:off x="308550" y="965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311700" y="199550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ko"/>
              <a:t>What we are trying to do?</a:t>
            </a:r>
          </a:p>
        </p:txBody>
      </p:sp>
      <p:cxnSp>
        <p:nvCxnSpPr>
          <p:cNvPr id="80" name="Shape 80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50" y="1468013"/>
            <a:ext cx="2088800" cy="186853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1233158" y="3400580"/>
            <a:ext cx="17751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ko" sz="2400"/>
              <a:t>+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ko" sz="2400"/>
              <a:t>Running</a:t>
            </a:r>
          </a:p>
        </p:txBody>
      </p:sp>
      <p:sp>
        <p:nvSpPr>
          <p:cNvPr id="83" name="Shape 83"/>
          <p:cNvSpPr/>
          <p:nvPr/>
        </p:nvSpPr>
        <p:spPr>
          <a:xfrm>
            <a:off x="4218875" y="2473388"/>
            <a:ext cx="696600" cy="70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5306400" y="1703925"/>
            <a:ext cx="3525900" cy="2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ko" sz="2400"/>
              <a:t>Video with running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989" y="1492638"/>
            <a:ext cx="19774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x="311700" y="199550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ko"/>
              <a:t>Dataset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850" y="1349075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325" y="14677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725" y="16201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125" y="17725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525" y="19249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925" y="20773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325" y="22297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725" y="23821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125" y="25345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525" y="26869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925" y="28393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325" y="2991700"/>
            <a:ext cx="1524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725" y="3144100"/>
            <a:ext cx="152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5143500" y="1467725"/>
            <a:ext cx="31431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ko" sz="1800"/>
              <a:t>32 Images -&gt; 3093 Videos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buNone/>
            </a:pPr>
            <a:r>
              <a:rPr lang="ko" sz="1800"/>
              <a:t>Label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ko" sz="1800"/>
              <a:t>- Boxing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ko" sz="1800"/>
              <a:t>- Handwaving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ko" sz="1800"/>
              <a:t>- Handclapping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ko" sz="1800"/>
              <a:t>- Running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ko" sz="1800"/>
              <a:t>- Jogging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ko" sz="1800"/>
              <a:t>- Walking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</a:pPr>
            <a:r>
              <a:rPr lang="ko"/>
              <a:t>Conditional GAN </a:t>
            </a:r>
            <a:r>
              <a:rPr b="0" i="0" lang="ko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Model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5906814" y="1225225"/>
            <a:ext cx="2925486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7493" r="0" t="0"/>
          <a:stretch/>
        </p:blipFill>
        <p:spPr>
          <a:xfrm>
            <a:off x="756113" y="1225225"/>
            <a:ext cx="7657876" cy="289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Shape 117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8" name="Shape 118"/>
          <p:cNvSpPr/>
          <p:nvPr/>
        </p:nvSpPr>
        <p:spPr>
          <a:xfrm>
            <a:off x="3507275" y="2980825"/>
            <a:ext cx="719700" cy="15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3028500" y="4652625"/>
            <a:ext cx="6115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19050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000">
                <a:solidFill>
                  <a:schemeClr val="dk1"/>
                </a:solidFill>
              </a:rPr>
              <a:t>Conditional Generative Adversarial Nets  </a:t>
            </a:r>
            <a:r>
              <a:rPr lang="ko" sz="1000">
                <a:solidFill>
                  <a:schemeClr val="dk1"/>
                </a:solidFill>
              </a:rPr>
              <a:t>Mehdi Mirza, Simon Osindero </a:t>
            </a:r>
            <a:r>
              <a:rPr i="1" lang="ko" sz="1000">
                <a:solidFill>
                  <a:schemeClr val="dk1"/>
                </a:solidFill>
              </a:rPr>
              <a:t>(Submitted on 6 Nov 2014)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</a:pPr>
            <a:r>
              <a:rPr lang="ko"/>
              <a:t>Video GAN </a:t>
            </a:r>
            <a:r>
              <a:rPr b="0" i="0" lang="ko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Model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5906814" y="1225225"/>
            <a:ext cx="2925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0" y="1223425"/>
            <a:ext cx="7914437" cy="369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hape 129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0" name="Shape 130"/>
          <p:cNvSpPr txBox="1"/>
          <p:nvPr/>
        </p:nvSpPr>
        <p:spPr>
          <a:xfrm>
            <a:off x="5499525" y="4500075"/>
            <a:ext cx="3575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ko" sz="1200" u="sng">
                <a:solidFill>
                  <a:srgbClr val="0366D6"/>
                </a:solidFill>
                <a:highlight>
                  <a:srgbClr val="FFFFFF"/>
                </a:highlight>
                <a:hlinkClick r:id="rId4"/>
              </a:rPr>
              <a:t>Generating Videos with Scene Dynamics</a:t>
            </a:r>
            <a:r>
              <a:rPr lang="ko" sz="1200">
                <a:solidFill>
                  <a:srgbClr val="24292E"/>
                </a:solidFill>
                <a:highlight>
                  <a:srgbClr val="FFFFFF"/>
                </a:highlight>
              </a:rPr>
              <a:t> by Carl Vondrick, Hamed Pirsiavash, Antonio Torralb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</a:pPr>
            <a:r>
              <a:rPr lang="ko"/>
              <a:t>Video GAN </a:t>
            </a:r>
            <a:r>
              <a:rPr b="0" i="0" lang="ko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Model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906814" y="1225225"/>
            <a:ext cx="2925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13" y="1262425"/>
            <a:ext cx="8929479" cy="327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Shape 140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1" name="Shape 141"/>
          <p:cNvSpPr txBox="1"/>
          <p:nvPr/>
        </p:nvSpPr>
        <p:spPr>
          <a:xfrm>
            <a:off x="5499525" y="4500075"/>
            <a:ext cx="3575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ko" sz="1200" u="sng">
                <a:solidFill>
                  <a:srgbClr val="0366D6"/>
                </a:solidFill>
                <a:highlight>
                  <a:srgbClr val="FFFFFF"/>
                </a:highlight>
                <a:hlinkClick r:id="rId4"/>
              </a:rPr>
              <a:t>Generating Videos with Scene Dynamics</a:t>
            </a:r>
            <a:r>
              <a:rPr lang="ko" sz="1200">
                <a:solidFill>
                  <a:srgbClr val="24292E"/>
                </a:solidFill>
                <a:highlight>
                  <a:srgbClr val="FFFFFF"/>
                </a:highlight>
              </a:rPr>
              <a:t> by Carl Vondrick, Hamed Pirsiavash, Antonio Torralb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</a:pPr>
            <a:r>
              <a:rPr lang="ko"/>
              <a:t>Conditional Video GAN </a:t>
            </a:r>
            <a:r>
              <a:rPr b="0" i="0" lang="ko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Model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5906814" y="1225225"/>
            <a:ext cx="2925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0" name="Shape 150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22021" r="0" t="0"/>
          <a:stretch/>
        </p:blipFill>
        <p:spPr>
          <a:xfrm>
            <a:off x="2821625" y="1069100"/>
            <a:ext cx="6322376" cy="35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25" y="1147230"/>
            <a:ext cx="1960375" cy="16975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>
            <a:stCxn id="152" idx="3"/>
          </p:cNvCxnSpPr>
          <p:nvPr/>
        </p:nvCxnSpPr>
        <p:spPr>
          <a:xfrm>
            <a:off x="2353200" y="1996015"/>
            <a:ext cx="562800" cy="30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75" y="2913875"/>
            <a:ext cx="1821404" cy="184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 flipH="1" rot="10800000">
            <a:off x="2333125" y="3461750"/>
            <a:ext cx="598500" cy="56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56" name="Shape 156"/>
          <p:cNvPicPr preferRelativeResize="0"/>
          <p:nvPr/>
        </p:nvPicPr>
        <p:blipFill rotWithShape="1">
          <a:blip r:embed="rId6">
            <a:alphaModFix/>
          </a:blip>
          <a:srcRect b="76367" l="9206" r="72242" t="11018"/>
          <a:stretch/>
        </p:blipFill>
        <p:spPr>
          <a:xfrm>
            <a:off x="2268001" y="1397250"/>
            <a:ext cx="1468125" cy="4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2821625" y="3251900"/>
            <a:ext cx="156900" cy="22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6">
            <a:alphaModFix/>
          </a:blip>
          <a:srcRect b="7886" l="9727" r="73018" t="81472"/>
          <a:stretch/>
        </p:blipFill>
        <p:spPr>
          <a:xfrm>
            <a:off x="2455050" y="3953750"/>
            <a:ext cx="1336500" cy="3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2759100" y="2298425"/>
            <a:ext cx="156900" cy="11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</a:pPr>
            <a:r>
              <a:rPr lang="ko"/>
              <a:t>Conditional </a:t>
            </a:r>
            <a:r>
              <a:rPr lang="ko"/>
              <a:t>Video GAN </a:t>
            </a:r>
            <a:r>
              <a:rPr b="0" i="0" lang="ko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Model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5906814" y="1225225"/>
            <a:ext cx="2925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13050" y="4992000"/>
            <a:ext cx="91440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-47525" y="4992000"/>
            <a:ext cx="92046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8" name="Shape 168"/>
          <p:cNvCxnSpPr/>
          <p:nvPr/>
        </p:nvCxnSpPr>
        <p:spPr>
          <a:xfrm>
            <a:off x="308550" y="1030850"/>
            <a:ext cx="8553000" cy="1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75" y="1109288"/>
            <a:ext cx="7997208" cy="38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